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8" r:id="rId3"/>
    <p:sldId id="289" r:id="rId4"/>
    <p:sldId id="290" r:id="rId5"/>
    <p:sldId id="297" r:id="rId6"/>
    <p:sldId id="273" r:id="rId7"/>
    <p:sldId id="285" r:id="rId8"/>
    <p:sldId id="302" r:id="rId9"/>
    <p:sldId id="303" r:id="rId10"/>
    <p:sldId id="304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02" y="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CA3CD391-C303-4631-BA04-21DA4E4E6E0B}" type="datetimeFigureOut">
              <a:rPr lang="ru-RU"/>
              <a:pPr>
                <a:defRPr/>
              </a:pPr>
              <a:t>07.09.2013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E4A046A5-5D70-4D59-8679-FFEFB33F35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371299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37C014-4752-4F49-95AF-4CB2D7B5373E}" type="datetimeFigureOut">
              <a:rPr lang="ru-RU"/>
              <a:pPr>
                <a:defRPr/>
              </a:pPr>
              <a:t>07.09.2013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B3AFE1-E5FD-4E70-8E98-2FA290303BF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391639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109AB7-AD67-49D2-94FD-848326DF3E6F}" type="datetimeFigureOut">
              <a:rPr lang="ru-RU"/>
              <a:pPr>
                <a:defRPr/>
              </a:pPr>
              <a:t>07.09.2013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9F8A7A-9128-40F7-8EA4-84CAC7856D5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619910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CABC9A-C1E9-4F2D-936E-6115F464BB63}" type="datetimeFigureOut">
              <a:rPr lang="ru-RU"/>
              <a:pPr>
                <a:defRPr/>
              </a:pPr>
              <a:t>07.09.2013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C9EBF6-0ECE-4D28-8A02-A0D23B546B4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857632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75323B-C61A-4F21-9E0D-DAF4B198F53A}" type="datetimeFigureOut">
              <a:rPr lang="ru-RU"/>
              <a:pPr>
                <a:defRPr/>
              </a:pPr>
              <a:t>07.09.2013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E87ED2-5EE7-4BEF-981D-0052024AE1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923912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F01D28-6662-44C4-88CC-C566FF1D7392}" type="datetimeFigureOut">
              <a:rPr lang="ru-RU"/>
              <a:pPr>
                <a:defRPr/>
              </a:pPr>
              <a:t>07.09.2013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512B04-BF01-48A9-8171-651FCA6B52B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607603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BEAD68-2881-44B9-B692-E913C876CD37}" type="datetimeFigureOut">
              <a:rPr lang="ru-RU"/>
              <a:pPr>
                <a:defRPr/>
              </a:pPr>
              <a:t>07.09.2013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D08491-91E9-410B-904E-C9D24CB099B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63126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CCDF23-7534-466D-A7BD-1E8913F087F4}" type="datetimeFigureOut">
              <a:rPr lang="ru-RU"/>
              <a:pPr>
                <a:defRPr/>
              </a:pPr>
              <a:t>07.09.2013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CC7E7E-DA2D-4A40-B65E-4315D631148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867980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B001B1-2594-41E2-BDD9-06FC5CB9CC29}" type="datetimeFigureOut">
              <a:rPr lang="ru-RU"/>
              <a:pPr>
                <a:defRPr/>
              </a:pPr>
              <a:t>07.09.2013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C1FC0A-3D5B-486C-8AAA-EC7B0A5554A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540354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186D8-B573-49ED-8055-D6423F679796}" type="datetimeFigureOut">
              <a:rPr lang="ru-RU"/>
              <a:pPr>
                <a:defRPr/>
              </a:pPr>
              <a:t>07.09.2013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004139-20F1-4E4D-9336-FE69A032DF4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952126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7182D7-7F4B-4CE1-8B5D-933EFB3E0B96}" type="datetimeFigureOut">
              <a:rPr lang="ru-RU"/>
              <a:pPr>
                <a:defRPr/>
              </a:pPr>
              <a:t>07.09.2013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B4804B-79CB-44E3-B37C-02AD0D893B8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577451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0E336D-2026-4715-A0A1-CC4A3EE6BF6F}" type="datetimeFigureOut">
              <a:rPr lang="ru-RU"/>
              <a:pPr>
                <a:defRPr/>
              </a:pPr>
              <a:t>07.09.2013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AC1B5D-1F59-4C36-BC92-62A1A3DACF2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138773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E03123AF-8B2C-46EA-B928-29995D522A84}" type="datetimeFigureOut">
              <a:rPr lang="ru-RU"/>
              <a:pPr>
                <a:defRPr/>
              </a:pPr>
              <a:t>07.09.2013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3A324AEA-D197-44F3-A9C3-63D621619C5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8" r:id="rId1"/>
    <p:sldLayoutId id="2147483919" r:id="rId2"/>
    <p:sldLayoutId id="2147483909" r:id="rId3"/>
    <p:sldLayoutId id="2147483910" r:id="rId4"/>
    <p:sldLayoutId id="2147483911" r:id="rId5"/>
    <p:sldLayoutId id="2147483912" r:id="rId6"/>
    <p:sldLayoutId id="2147483913" r:id="rId7"/>
    <p:sldLayoutId id="2147483914" r:id="rId8"/>
    <p:sldLayoutId id="2147483915" r:id="rId9"/>
    <p:sldLayoutId id="2147483916" r:id="rId10"/>
    <p:sldLayoutId id="214748391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audio" Target="../media/audio1.wav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DCIM\101MSDCF\DSC02725.JPG"/>
          <p:cNvPicPr>
            <a:picLocks noChangeAspect="1" noChangeArrowheads="1"/>
          </p:cNvPicPr>
          <p:nvPr/>
        </p:nvPicPr>
        <p:blipFill>
          <a:blip r:embed="rId2" cstate="print"/>
          <a:srcRect l="6349" r="4762"/>
          <a:stretch>
            <a:fillRect/>
          </a:stretch>
        </p:blipFill>
        <p:spPr bwMode="auto">
          <a:xfrm>
            <a:off x="2699792" y="1412776"/>
            <a:ext cx="4392488" cy="35283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098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defTabSz="449263" eaLnBrk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1300" b="1" dirty="0" smtClean="0">
                <a:solidFill>
                  <a:srgbClr val="000000"/>
                </a:solidFill>
                <a:latin typeface="Arial" charset="0"/>
                <a:ea typeface="Microsoft YaHei" charset="-122"/>
                <a:cs typeface="+mn-cs"/>
              </a:rPr>
              <a:t/>
            </a:r>
            <a:br>
              <a:rPr lang="ru-RU" sz="1300" b="1" dirty="0" smtClean="0">
                <a:solidFill>
                  <a:srgbClr val="000000"/>
                </a:solidFill>
                <a:latin typeface="Arial" charset="0"/>
                <a:ea typeface="Microsoft YaHei" charset="-122"/>
                <a:cs typeface="+mn-cs"/>
              </a:rPr>
            </a:br>
            <a:r>
              <a:rPr lang="ru-RU" sz="2800" dirty="0">
                <a:solidFill>
                  <a:srgbClr val="000000"/>
                </a:solidFill>
                <a:latin typeface="Arial" charset="0"/>
                <a:ea typeface="Microsoft YaHei" charset="-122"/>
                <a:cs typeface="+mn-cs"/>
              </a:rPr>
              <a:t/>
            </a:r>
            <a:br>
              <a:rPr lang="ru-RU" sz="2800" dirty="0">
                <a:solidFill>
                  <a:srgbClr val="000000"/>
                </a:solidFill>
                <a:latin typeface="Arial" charset="0"/>
                <a:ea typeface="Microsoft YaHei" charset="-122"/>
                <a:cs typeface="+mn-cs"/>
              </a:rPr>
            </a:br>
            <a:endParaRPr lang="ru-RU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0"/>
            <a:ext cx="8352928" cy="7029400"/>
          </a:xfrm>
        </p:spPr>
        <p:txBody>
          <a:bodyPr>
            <a:normAutofit lnSpcReduction="10000"/>
          </a:bodyPr>
          <a:lstStyle/>
          <a:p>
            <a:pPr marL="7937" indent="0" algn="l" eaLnBrk="1" hangingPunct="1">
              <a:buFont typeface="Arial" charset="0"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4000" b="1" dirty="0" smtClean="0">
                <a:solidFill>
                  <a:schemeClr val="tx1"/>
                </a:solidFill>
                <a:latin typeface="Monotype Corsiva" pitchFamily="66" charset="0"/>
                <a:ea typeface="+mj-ea"/>
                <a:cs typeface="Shonar Bangla" pitchFamily="34" charset="0"/>
              </a:rPr>
              <a:t>           Я </a:t>
            </a:r>
            <a:r>
              <a:rPr lang="ru-RU" sz="4000" b="1" dirty="0">
                <a:solidFill>
                  <a:schemeClr val="tx1"/>
                </a:solidFill>
                <a:latin typeface="Monotype Corsiva" pitchFamily="66" charset="0"/>
                <a:ea typeface="+mj-ea"/>
                <a:cs typeface="Shonar Bangla" pitchFamily="34" charset="0"/>
              </a:rPr>
              <a:t>здоровье </a:t>
            </a:r>
            <a:r>
              <a:rPr lang="ru-RU" sz="4000" b="1" dirty="0" smtClean="0">
                <a:solidFill>
                  <a:schemeClr val="tx1"/>
                </a:solidFill>
                <a:latin typeface="Monotype Corsiva" pitchFamily="66" charset="0"/>
                <a:ea typeface="+mj-ea"/>
                <a:cs typeface="Shonar Bangla" pitchFamily="34" charset="0"/>
              </a:rPr>
              <a:t>берегу- быть </a:t>
            </a:r>
            <a:endParaRPr lang="ru-RU" sz="4000" b="1" dirty="0" smtClean="0">
              <a:solidFill>
                <a:schemeClr val="tx1"/>
              </a:solidFill>
              <a:latin typeface="Monotype Corsiva" pitchFamily="66" charset="0"/>
              <a:ea typeface="+mj-ea"/>
              <a:cs typeface="Shonar Bangla" pitchFamily="34" charset="0"/>
            </a:endParaRPr>
          </a:p>
          <a:p>
            <a:pPr marL="7937" indent="0" algn="l" eaLnBrk="1" hangingPunct="1">
              <a:buFont typeface="Arial" charset="0"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4000" b="1" dirty="0" smtClean="0">
                <a:solidFill>
                  <a:schemeClr val="tx1"/>
                </a:solidFill>
                <a:latin typeface="Monotype Corsiva" pitchFamily="66" charset="0"/>
                <a:ea typeface="+mj-ea"/>
                <a:cs typeface="Shonar Bangla" pitchFamily="34" charset="0"/>
              </a:rPr>
              <a:t>               здоровым </a:t>
            </a:r>
            <a:r>
              <a:rPr lang="ru-RU" sz="4000" b="1" dirty="0" smtClean="0">
                <a:solidFill>
                  <a:schemeClr val="tx1"/>
                </a:solidFill>
                <a:latin typeface="Monotype Corsiva" pitchFamily="66" charset="0"/>
                <a:ea typeface="+mj-ea"/>
                <a:cs typeface="Shonar Bangla" pitchFamily="34" charset="0"/>
              </a:rPr>
              <a:t>я   хочу!</a:t>
            </a:r>
            <a:endParaRPr lang="ru-RU" sz="4000" b="1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Monotype Corsiva" pitchFamily="66" charset="0"/>
              <a:cs typeface="Shonar Bangla" pitchFamily="34" charset="0"/>
            </a:endParaRPr>
          </a:p>
          <a:p>
            <a:pPr indent="-334963" algn="r" eaLnBrk="1" hangingPunct="1">
              <a:buFont typeface="Arial" charset="0"/>
              <a:buChar char="•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dirty="0" smtClean="0">
              <a:solidFill>
                <a:srgbClr val="5C852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7937" indent="0" algn="r" eaLnBrk="1" hangingPunct="1">
              <a:buFont typeface="Arial" charset="0"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1400" dirty="0" smtClean="0">
                <a:solidFill>
                  <a:srgbClr val="5C852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indent="-334963" algn="r" eaLnBrk="1" hangingPunct="1">
              <a:buFont typeface="Arial" charset="0"/>
              <a:buChar char="•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sz="1400" dirty="0" smtClean="0">
              <a:solidFill>
                <a:srgbClr val="5C852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indent="-334963" algn="r" eaLnBrk="1" hangingPunct="1">
              <a:buFont typeface="Arial" charset="0"/>
              <a:buChar char="•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sz="1400" dirty="0" smtClean="0">
              <a:solidFill>
                <a:srgbClr val="5C852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indent="-334963" algn="r" eaLnBrk="1" hangingPunct="1">
              <a:buFont typeface="Arial" charset="0"/>
              <a:buChar char="•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sz="1400" dirty="0" smtClean="0">
              <a:solidFill>
                <a:srgbClr val="5C852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indent="-334963" algn="r" eaLnBrk="1" hangingPunct="1">
              <a:buFont typeface="Arial" charset="0"/>
              <a:buChar char="•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sz="1400" dirty="0" smtClean="0">
              <a:solidFill>
                <a:srgbClr val="5C852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indent="-334963" algn="r" eaLnBrk="1" hangingPunct="1">
              <a:buFont typeface="Arial" charset="0"/>
              <a:buChar char="•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sz="1400" dirty="0" smtClean="0">
              <a:solidFill>
                <a:srgbClr val="5C852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indent="-334963" algn="r" eaLnBrk="1" hangingPunct="1">
              <a:buFont typeface="Arial" charset="0"/>
              <a:buChar char="•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sz="1400" dirty="0" smtClean="0">
              <a:solidFill>
                <a:srgbClr val="5C852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7937" indent="0" algn="ctr" eaLnBrk="1" hangingPunct="1">
              <a:buFont typeface="Arial" charset="0"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sz="1400" dirty="0" smtClean="0">
              <a:solidFill>
                <a:srgbClr val="5C852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7937" indent="0" algn="ctr" eaLnBrk="1" hangingPunct="1">
              <a:buFont typeface="Arial" charset="0"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sz="1400" dirty="0">
              <a:solidFill>
                <a:srgbClr val="5C852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7937" indent="0" algn="ctr" eaLnBrk="1" hangingPunct="1">
              <a:buFont typeface="Arial" charset="0"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sz="1900" dirty="0" smtClean="0">
              <a:solidFill>
                <a:srgbClr val="5C852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6" charset="0"/>
            </a:endParaRPr>
          </a:p>
          <a:p>
            <a:pPr marL="7937" indent="0" algn="ctr" eaLnBrk="1" hangingPunct="1">
              <a:buFont typeface="Arial" charset="0"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sz="1900" dirty="0" smtClean="0">
              <a:solidFill>
                <a:srgbClr val="5C852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6" charset="0"/>
            </a:endParaRPr>
          </a:p>
          <a:p>
            <a:pPr marL="7937" indent="0" algn="ctr" eaLnBrk="1" hangingPunct="1">
              <a:buFont typeface="Arial" charset="0"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sz="1900" dirty="0" smtClean="0">
              <a:solidFill>
                <a:srgbClr val="5C852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6" charset="0"/>
            </a:endParaRPr>
          </a:p>
          <a:p>
            <a:pPr marL="7937" indent="0" algn="r" eaLnBrk="1" hangingPunct="1">
              <a:buFont typeface="Arial" charset="0"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sz="1900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6" charset="0"/>
            </a:endParaRPr>
          </a:p>
          <a:p>
            <a:pPr marL="7937" indent="0" algn="r" eaLnBrk="1" hangingPunct="1">
              <a:buFont typeface="Arial" charset="0"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19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  <a:t>Подготовила </a:t>
            </a:r>
            <a:r>
              <a:rPr lang="ru-RU" sz="19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  <a:t>презентацию : </a:t>
            </a:r>
          </a:p>
          <a:p>
            <a:pPr marL="7937" indent="0" algn="r" eaLnBrk="1" hangingPunct="1">
              <a:buFont typeface="Arial" charset="0"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19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  <a:t>воспитатель второй </a:t>
            </a:r>
          </a:p>
          <a:p>
            <a:pPr marL="7937" indent="0" algn="r" eaLnBrk="1" hangingPunct="1">
              <a:buFont typeface="Arial" charset="0"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19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  <a:t>младшей группы «Медвежонок» – Е.В. Гетманская</a:t>
            </a:r>
            <a:br>
              <a:rPr lang="ru-RU" sz="19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</a:br>
            <a:endParaRPr lang="ru-RU" sz="1900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6" charset="0"/>
            </a:endParaRPr>
          </a:p>
          <a:p>
            <a:pPr indent="-334963" algn="r" eaLnBrk="1" hangingPunct="1">
              <a:buFont typeface="Arial" charset="0"/>
              <a:buChar char="•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sz="1400" dirty="0" smtClean="0">
              <a:solidFill>
                <a:srgbClr val="6B2394"/>
              </a:solidFill>
              <a:latin typeface="Times New Roman" pitchFamily="16" charset="0"/>
            </a:endParaRPr>
          </a:p>
          <a:p>
            <a:pPr indent="-334963" eaLnBrk="1" hangingPunct="1">
              <a:buFont typeface="Arial" charset="0"/>
              <a:buChar char="•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sz="1400" dirty="0" smtClean="0">
              <a:solidFill>
                <a:srgbClr val="6B2394"/>
              </a:solidFill>
              <a:latin typeface="Times New Roman" pitchFamily="16" charset="0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ru-RU" sz="1400" dirty="0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229600" cy="1143000"/>
          </a:xfrm>
        </p:spPr>
        <p:txBody>
          <a:bodyPr/>
          <a:lstStyle/>
          <a:p>
            <a:pPr algn="l"/>
            <a:r>
              <a:rPr lang="ru-RU" sz="3600" b="1" dirty="0" smtClean="0">
                <a:latin typeface="Monotype Corsiva" pitchFamily="66" charset="0"/>
              </a:rPr>
              <a:t>        Летние праздники и развлечения</a:t>
            </a:r>
            <a:endParaRPr lang="ru-RU" sz="3600" b="1" dirty="0">
              <a:latin typeface="Monotype Corsiva" pitchFamily="66" charset="0"/>
            </a:endParaRPr>
          </a:p>
        </p:txBody>
      </p:sp>
      <p:pic>
        <p:nvPicPr>
          <p:cNvPr id="9218" name="Picture 2" descr="C:\Users\User\Pictures\DSC0270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412776"/>
            <a:ext cx="3168352" cy="2304256"/>
          </a:xfrm>
          <a:prstGeom prst="rect">
            <a:avLst/>
          </a:prstGeom>
          <a:noFill/>
        </p:spPr>
      </p:pic>
      <p:pic>
        <p:nvPicPr>
          <p:cNvPr id="9219" name="Picture 3" descr="C:\Users\User\Pictures\DSC027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1484784"/>
            <a:ext cx="2880320" cy="2232248"/>
          </a:xfrm>
          <a:prstGeom prst="rect">
            <a:avLst/>
          </a:prstGeom>
          <a:noFill/>
        </p:spPr>
      </p:pic>
      <p:pic>
        <p:nvPicPr>
          <p:cNvPr id="1026" name="Picture 2" descr="F:\DCIM\101MSDCF\DSC0289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3861048"/>
            <a:ext cx="3059832" cy="2448272"/>
          </a:xfrm>
          <a:prstGeom prst="rect">
            <a:avLst/>
          </a:prstGeom>
          <a:noFill/>
        </p:spPr>
      </p:pic>
      <p:pic>
        <p:nvPicPr>
          <p:cNvPr id="1027" name="Picture 3" descr="F:\DCIM\101MSDCF\DSC0288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3861048"/>
            <a:ext cx="3240360" cy="2564904"/>
          </a:xfrm>
          <a:prstGeom prst="rect">
            <a:avLst/>
          </a:prstGeom>
          <a:noFill/>
        </p:spPr>
      </p:pic>
      <p:sp>
        <p:nvSpPr>
          <p:cNvPr id="9" name="Блок-схема: перфолента 8"/>
          <p:cNvSpPr/>
          <p:nvPr/>
        </p:nvSpPr>
        <p:spPr>
          <a:xfrm>
            <a:off x="3491880" y="4149080"/>
            <a:ext cx="2376264" cy="1872208"/>
          </a:xfrm>
          <a:prstGeom prst="flowChartPunchedTap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Monotype Corsiva" pitchFamily="66" charset="0"/>
              </a:rPr>
              <a:t>«Я дарю тебе цветок!»</a:t>
            </a:r>
            <a:endParaRPr lang="ru-RU" sz="2000" dirty="0">
              <a:latin typeface="Monotype Corsiva" pitchFamily="66" charset="0"/>
            </a:endParaRPr>
          </a:p>
        </p:txBody>
      </p:sp>
      <p:sp>
        <p:nvSpPr>
          <p:cNvPr id="10" name="Блок-схема: перфолента 9"/>
          <p:cNvSpPr/>
          <p:nvPr/>
        </p:nvSpPr>
        <p:spPr>
          <a:xfrm>
            <a:off x="3500264" y="1709192"/>
            <a:ext cx="2439888" cy="1872208"/>
          </a:xfrm>
          <a:prstGeom prst="flowChartPunchedTap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«</a:t>
            </a:r>
            <a:r>
              <a:rPr lang="ru-RU" sz="2000" dirty="0" smtClean="0">
                <a:latin typeface="Monotype Corsiva" pitchFamily="66" charset="0"/>
              </a:rPr>
              <a:t>Солнце, воздух и вода – наши лучшие друзья!»</a:t>
            </a:r>
            <a:endParaRPr lang="ru-RU" sz="2000" dirty="0"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4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778098"/>
          </a:xfrm>
        </p:spPr>
        <p:txBody>
          <a:bodyPr/>
          <a:lstStyle/>
          <a:p>
            <a:pPr eaLnBrk="1" hangingPunct="1"/>
            <a:r>
              <a:rPr lang="ru-RU" sz="3600" b="1" dirty="0" smtClean="0">
                <a:latin typeface="Monotype Corsiva" pitchFamily="66" charset="0"/>
              </a:rPr>
              <a:t>ЦЕЛИ:</a:t>
            </a:r>
          </a:p>
        </p:txBody>
      </p:sp>
      <p:sp>
        <p:nvSpPr>
          <p:cNvPr id="6147" name="Объект 5"/>
          <p:cNvSpPr>
            <a:spLocks noGrp="1"/>
          </p:cNvSpPr>
          <p:nvPr>
            <p:ph idx="4294967295"/>
          </p:nvPr>
        </p:nvSpPr>
        <p:spPr>
          <a:xfrm>
            <a:off x="0" y="2060848"/>
            <a:ext cx="8229600" cy="4065315"/>
          </a:xfrm>
        </p:spPr>
        <p:txBody>
          <a:bodyPr/>
          <a:lstStyle/>
          <a:p>
            <a:pPr eaLnBrk="1" hangingPunct="1">
              <a:buFont typeface="+mj-lt"/>
              <a:buAutoNum type="arabicPeriod"/>
            </a:pPr>
            <a:r>
              <a:rPr lang="ru-RU" sz="1800" b="1" dirty="0" smtClean="0"/>
              <a:t>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Снижение риска заболеваемости детей наиболее распространенными простудными заболеваниями;</a:t>
            </a:r>
          </a:p>
          <a:p>
            <a:pPr eaLnBrk="1" hangingPunct="1">
              <a:buFont typeface="+mj-lt"/>
              <a:buAutoNum type="arabicPeriod"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Формирование правильной осанки, двигательных навыков, координации движений, привитие культурно-гигиенических навыков и интереса к физическим  упражнениям, что способствует формированию моральных качеств, волевых черт личности, ведению здорового образа жизни.</a:t>
            </a: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sz="1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Char char="Ø"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2060848"/>
            <a:ext cx="3528392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4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7570788" cy="1143000"/>
          </a:xfrm>
        </p:spPr>
        <p:txBody>
          <a:bodyPr/>
          <a:lstStyle/>
          <a:p>
            <a:r>
              <a:rPr lang="ru-RU" sz="3600" b="1" dirty="0" smtClean="0">
                <a:latin typeface="Monotype Corsiva" pitchFamily="66" charset="0"/>
              </a:rPr>
              <a:t>Утренняя гимнастика: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0" y="1268413"/>
            <a:ext cx="8218488" cy="4857750"/>
          </a:xfrm>
        </p:spPr>
        <p:txBody>
          <a:bodyPr/>
          <a:lstStyle/>
          <a:p>
            <a:pPr marL="0" indent="0" algn="ctr">
              <a:buFont typeface="Arial" pitchFamily="34" charset="0"/>
              <a:buNone/>
              <a:defRPr/>
            </a:pPr>
            <a:r>
              <a:rPr lang="ru-RU" dirty="0" smtClean="0"/>
              <a:t> </a:t>
            </a:r>
            <a:r>
              <a:rPr lang="en-US" dirty="0" smtClean="0"/>
              <a:t>      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Создает утром бодрое, радостное настроение</a:t>
            </a:r>
          </a:p>
          <a:p>
            <a:pPr>
              <a:defRPr/>
            </a:pPr>
            <a:endParaRPr lang="ru-RU" dirty="0"/>
          </a:p>
        </p:txBody>
      </p:sp>
      <p:pic>
        <p:nvPicPr>
          <p:cNvPr id="2050" name="Picture 2" descr="C:\Users\User\Pictures\DSC02826.JPG"/>
          <p:cNvPicPr>
            <a:picLocks noChangeAspect="1" noChangeArrowheads="1"/>
          </p:cNvPicPr>
          <p:nvPr/>
        </p:nvPicPr>
        <p:blipFill>
          <a:blip r:embed="rId3" cstate="print"/>
          <a:srcRect l="14000" t="13063" r="12000"/>
          <a:stretch>
            <a:fillRect/>
          </a:stretch>
        </p:blipFill>
        <p:spPr bwMode="auto">
          <a:xfrm>
            <a:off x="827584" y="1844824"/>
            <a:ext cx="3168352" cy="302433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ru-RU" sz="3600" dirty="0" smtClean="0"/>
              <a:t>                     </a:t>
            </a:r>
            <a:r>
              <a:rPr lang="ru-RU" sz="3600" b="1" dirty="0" smtClean="0">
                <a:latin typeface="Monotype Corsiva" pitchFamily="66" charset="0"/>
              </a:rPr>
              <a:t>Прогулка</a:t>
            </a:r>
            <a:r>
              <a:rPr lang="ru-RU" sz="3600" b="1" dirty="0" smtClean="0">
                <a:latin typeface="Monotype Corsiva" pitchFamily="66" charset="0"/>
              </a:rPr>
              <a:t>:</a:t>
            </a:r>
          </a:p>
        </p:txBody>
      </p:sp>
      <p:pic>
        <p:nvPicPr>
          <p:cNvPr id="8" name="Picture 2" descr="F:\DCIM\101MSDCF\DSC02592.JPG"/>
          <p:cNvPicPr>
            <a:picLocks noChangeAspect="1" noChangeArrowheads="1"/>
          </p:cNvPicPr>
          <p:nvPr/>
        </p:nvPicPr>
        <p:blipFill>
          <a:blip r:embed="rId2" cstate="print"/>
          <a:srcRect l="9771" t="10562" r="18046" b="12867"/>
          <a:stretch>
            <a:fillRect/>
          </a:stretch>
        </p:blipFill>
        <p:spPr bwMode="auto">
          <a:xfrm rot="16200000">
            <a:off x="6317939" y="414301"/>
            <a:ext cx="3240362" cy="24117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8" name="Picture 2" descr="F:\DCIM\101MSDCF\DSC02724.JPG"/>
          <p:cNvPicPr>
            <a:picLocks noChangeAspect="1" noChangeArrowheads="1"/>
          </p:cNvPicPr>
          <p:nvPr/>
        </p:nvPicPr>
        <p:blipFill>
          <a:blip r:embed="rId3" cstate="print"/>
          <a:srcRect l="7057" r="16164"/>
          <a:stretch>
            <a:fillRect/>
          </a:stretch>
        </p:blipFill>
        <p:spPr bwMode="auto">
          <a:xfrm>
            <a:off x="6660232" y="4149080"/>
            <a:ext cx="2304256" cy="2520280"/>
          </a:xfrm>
          <a:prstGeom prst="rect">
            <a:avLst/>
          </a:prstGeom>
          <a:noFill/>
        </p:spPr>
      </p:pic>
      <p:pic>
        <p:nvPicPr>
          <p:cNvPr id="4099" name="Picture 3" descr="F:\DCIM\101MSDCF\DSC02691.JPG"/>
          <p:cNvPicPr>
            <a:picLocks noChangeAspect="1" noChangeArrowheads="1"/>
          </p:cNvPicPr>
          <p:nvPr/>
        </p:nvPicPr>
        <p:blipFill>
          <a:blip r:embed="rId4" cstate="print"/>
          <a:srcRect t="12263"/>
          <a:stretch>
            <a:fillRect/>
          </a:stretch>
        </p:blipFill>
        <p:spPr bwMode="auto">
          <a:xfrm>
            <a:off x="3635896" y="1340768"/>
            <a:ext cx="3024336" cy="2060848"/>
          </a:xfrm>
          <a:prstGeom prst="rect">
            <a:avLst/>
          </a:prstGeom>
          <a:noFill/>
        </p:spPr>
      </p:pic>
      <p:pic>
        <p:nvPicPr>
          <p:cNvPr id="2050" name="Picture 2" descr="F:\DCIM\101MSDCF\DSC0268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332656"/>
            <a:ext cx="3600400" cy="2592288"/>
          </a:xfrm>
          <a:prstGeom prst="rect">
            <a:avLst/>
          </a:prstGeom>
          <a:noFill/>
        </p:spPr>
      </p:pic>
      <p:pic>
        <p:nvPicPr>
          <p:cNvPr id="2051" name="Picture 3" descr="F:\DCIM\101MSDCF\DSC0272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2996952"/>
            <a:ext cx="2664296" cy="1769468"/>
          </a:xfrm>
          <a:prstGeom prst="rect">
            <a:avLst/>
          </a:prstGeom>
          <a:noFill/>
        </p:spPr>
      </p:pic>
      <p:pic>
        <p:nvPicPr>
          <p:cNvPr id="7" name="Picture 2" descr="F:\DCIM\101MSDCF\DSC02588.JPG"/>
          <p:cNvPicPr>
            <a:picLocks noChangeAspect="1" noChangeArrowheads="1"/>
          </p:cNvPicPr>
          <p:nvPr/>
        </p:nvPicPr>
        <p:blipFill>
          <a:blip r:embed="rId7" cstate="print"/>
          <a:srcRect t="10032" r="14007"/>
          <a:stretch>
            <a:fillRect/>
          </a:stretch>
        </p:blipFill>
        <p:spPr bwMode="auto">
          <a:xfrm>
            <a:off x="2987824" y="3501008"/>
            <a:ext cx="3563888" cy="3087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0" y="188640"/>
            <a:ext cx="8278813" cy="1079773"/>
          </a:xfrm>
        </p:spPr>
        <p:txBody>
          <a:bodyPr/>
          <a:lstStyle/>
          <a:p>
            <a:pPr algn="l"/>
            <a:r>
              <a:rPr lang="ru-RU" b="1" dirty="0" smtClean="0">
                <a:latin typeface="Monotype Corsiva" pitchFamily="66" charset="0"/>
              </a:rPr>
              <a:t/>
            </a:r>
            <a:br>
              <a:rPr lang="ru-RU" b="1" dirty="0" smtClean="0">
                <a:latin typeface="Monotype Corsiva" pitchFamily="66" charset="0"/>
              </a:rPr>
            </a:br>
            <a:r>
              <a:rPr lang="ru-RU" b="1" dirty="0" smtClean="0">
                <a:latin typeface="Monotype Corsiva" pitchFamily="66" charset="0"/>
              </a:rPr>
              <a:t>    Игры </a:t>
            </a:r>
            <a:r>
              <a:rPr lang="ru-RU" b="1" dirty="0" smtClean="0">
                <a:latin typeface="Monotype Corsiva" pitchFamily="66" charset="0"/>
              </a:rPr>
              <a:t>в режимные моменты</a:t>
            </a:r>
            <a:br>
              <a:rPr lang="ru-RU" b="1" dirty="0" smtClean="0">
                <a:latin typeface="Monotype Corsiva" pitchFamily="66" charset="0"/>
              </a:rPr>
            </a:br>
            <a:r>
              <a:rPr lang="ru-RU" b="1" dirty="0" smtClean="0">
                <a:latin typeface="Monotype Corsiva" pitchFamily="66" charset="0"/>
              </a:rPr>
              <a:t> </a:t>
            </a:r>
            <a:endParaRPr lang="ru-RU" sz="1400" dirty="0" smtClean="0"/>
          </a:p>
        </p:txBody>
      </p:sp>
      <p:pic>
        <p:nvPicPr>
          <p:cNvPr id="5122" name="Picture 2" descr="F:\DCIM\101MSDCF\DSC026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12776"/>
            <a:ext cx="3168352" cy="2520280"/>
          </a:xfrm>
          <a:prstGeom prst="rect">
            <a:avLst/>
          </a:prstGeom>
          <a:noFill/>
        </p:spPr>
      </p:pic>
      <p:pic>
        <p:nvPicPr>
          <p:cNvPr id="5123" name="Picture 3" descr="F:\DCIM\101MSDCF\DSC026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999351">
            <a:off x="3707904" y="1628800"/>
            <a:ext cx="3600400" cy="2420888"/>
          </a:xfrm>
          <a:prstGeom prst="rect">
            <a:avLst/>
          </a:prstGeom>
          <a:noFill/>
        </p:spPr>
      </p:pic>
      <p:pic>
        <p:nvPicPr>
          <p:cNvPr id="1026" name="Picture 2" descr="F:\DCIM\101MSDCF\DSC02922.JPG"/>
          <p:cNvPicPr>
            <a:picLocks noChangeAspect="1" noChangeArrowheads="1"/>
          </p:cNvPicPr>
          <p:nvPr/>
        </p:nvPicPr>
        <p:blipFill>
          <a:blip r:embed="rId4" cstate="print"/>
          <a:srcRect l="5769" r="5769" b="11660"/>
          <a:stretch>
            <a:fillRect/>
          </a:stretch>
        </p:blipFill>
        <p:spPr bwMode="auto">
          <a:xfrm>
            <a:off x="5652120" y="4077072"/>
            <a:ext cx="3312368" cy="2520280"/>
          </a:xfrm>
          <a:prstGeom prst="rect">
            <a:avLst/>
          </a:prstGeom>
          <a:noFill/>
        </p:spPr>
      </p:pic>
      <p:pic>
        <p:nvPicPr>
          <p:cNvPr id="1027" name="Picture 3" descr="F:\DCIM\101MSDCF\DSC0293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194482">
            <a:off x="251520" y="4221088"/>
            <a:ext cx="3523928" cy="238321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F:\Фото\101MSDCF\DSC02543.JPG"/>
          <p:cNvPicPr>
            <a:picLocks noChangeAspect="1" noChangeArrowheads="1"/>
          </p:cNvPicPr>
          <p:nvPr/>
        </p:nvPicPr>
        <p:blipFill>
          <a:blip r:embed="rId2" cstate="print"/>
          <a:srcRect t="14286" r="14300"/>
          <a:stretch>
            <a:fillRect/>
          </a:stretch>
        </p:blipFill>
        <p:spPr bwMode="auto">
          <a:xfrm>
            <a:off x="2987824" y="1484784"/>
            <a:ext cx="3168352" cy="2448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3" descr="F:\Фото\101MSDCF\DSC02559.JPG"/>
          <p:cNvPicPr>
            <a:picLocks noChangeAspect="1" noChangeArrowheads="1"/>
          </p:cNvPicPr>
          <p:nvPr/>
        </p:nvPicPr>
        <p:blipFill>
          <a:blip r:embed="rId3" cstate="print">
            <a:lum bright="-10000"/>
          </a:blip>
          <a:srcRect l="20755" t="11111" r="16981"/>
          <a:stretch>
            <a:fillRect/>
          </a:stretch>
        </p:blipFill>
        <p:spPr bwMode="auto">
          <a:xfrm>
            <a:off x="6516216" y="1772816"/>
            <a:ext cx="2376264" cy="2304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4" name="Picture 2" descr="F:\DCIM\101MSDCF\DSC0285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4077072"/>
            <a:ext cx="3384376" cy="2564904"/>
          </a:xfrm>
          <a:prstGeom prst="rect">
            <a:avLst/>
          </a:prstGeom>
          <a:noFill/>
        </p:spPr>
      </p:pic>
      <p:pic>
        <p:nvPicPr>
          <p:cNvPr id="11" name="Picture 2" descr="F:\Фото\101MSDCF\DSC02547.JPG"/>
          <p:cNvPicPr>
            <a:picLocks noChangeAspect="1" noChangeArrowheads="1"/>
          </p:cNvPicPr>
          <p:nvPr/>
        </p:nvPicPr>
        <p:blipFill>
          <a:blip r:embed="rId5" cstate="print"/>
          <a:srcRect t="12646" r="8914"/>
          <a:stretch>
            <a:fillRect/>
          </a:stretch>
        </p:blipFill>
        <p:spPr bwMode="auto">
          <a:xfrm>
            <a:off x="179512" y="4005064"/>
            <a:ext cx="3024336" cy="25524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2" descr="F:\DCIM\101MSDCF\DSC02596.JPG"/>
          <p:cNvPicPr>
            <a:picLocks noChangeAspect="1" noChangeArrowheads="1"/>
          </p:cNvPicPr>
          <p:nvPr/>
        </p:nvPicPr>
        <p:blipFill>
          <a:blip r:embed="rId6" cstate="print"/>
          <a:srcRect l="11111" r="34074" b="16116"/>
          <a:stretch>
            <a:fillRect/>
          </a:stretch>
        </p:blipFill>
        <p:spPr bwMode="auto">
          <a:xfrm>
            <a:off x="3203848" y="4077072"/>
            <a:ext cx="2376264" cy="2592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Выноска-облако 5">
            <a:hlinkClick r:id="" action="ppaction://noaction" highlightClick="1">
              <a:snd r:embed="rId7" name="applause.wav"/>
            </a:hlinkClick>
          </p:cNvPr>
          <p:cNvSpPr/>
          <p:nvPr/>
        </p:nvSpPr>
        <p:spPr>
          <a:xfrm>
            <a:off x="0" y="1268760"/>
            <a:ext cx="2843808" cy="2808312"/>
          </a:xfrm>
          <a:prstGeom prst="cloud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ru-RU" sz="1200" b="1" i="1" dirty="0">
                <a:solidFill>
                  <a:schemeClr val="tx1"/>
                </a:solidFill>
              </a:rPr>
              <a:t>Надо, надо закаляться и привычку завести-</a:t>
            </a:r>
          </a:p>
          <a:p>
            <a:pPr algn="ctr">
              <a:defRPr/>
            </a:pPr>
            <a:r>
              <a:rPr lang="ru-RU" sz="1200" b="1" i="1" dirty="0">
                <a:solidFill>
                  <a:schemeClr val="tx1"/>
                </a:solidFill>
              </a:rPr>
              <a:t>Физкультурой заниматься, </a:t>
            </a:r>
          </a:p>
          <a:p>
            <a:pPr algn="ctr">
              <a:defRPr/>
            </a:pPr>
            <a:r>
              <a:rPr lang="ru-RU" sz="1200" b="1" i="1" dirty="0">
                <a:solidFill>
                  <a:schemeClr val="tx1"/>
                </a:solidFill>
              </a:rPr>
              <a:t>чтоб здоровыми расти.</a:t>
            </a:r>
          </a:p>
          <a:p>
            <a:pPr algn="ctr">
              <a:defRPr/>
            </a:pPr>
            <a:r>
              <a:rPr lang="ru-RU" sz="1200" b="1" i="1" dirty="0">
                <a:solidFill>
                  <a:schemeClr val="tx1"/>
                </a:solidFill>
              </a:rPr>
              <a:t>Это всем понять пора в добрый час, физкульт - ура</a:t>
            </a:r>
            <a:r>
              <a:rPr lang="ru-RU" sz="1200" b="1" dirty="0">
                <a:solidFill>
                  <a:schemeClr val="tx1"/>
                </a:solidFill>
              </a:rPr>
              <a:t>!</a:t>
            </a: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:\DCIM\101MSDCF\DSC02700.JPG"/>
          <p:cNvPicPr>
            <a:picLocks noChangeAspect="1" noChangeArrowheads="1"/>
          </p:cNvPicPr>
          <p:nvPr/>
        </p:nvPicPr>
        <p:blipFill>
          <a:blip r:embed="rId2" cstate="print"/>
          <a:srcRect t="8227" r="15207"/>
          <a:stretch>
            <a:fillRect/>
          </a:stretch>
        </p:blipFill>
        <p:spPr bwMode="auto">
          <a:xfrm>
            <a:off x="5580112" y="1988840"/>
            <a:ext cx="3276872" cy="2564904"/>
          </a:xfrm>
          <a:prstGeom prst="rect">
            <a:avLst/>
          </a:prstGeom>
          <a:noFill/>
        </p:spPr>
      </p:pic>
      <p:pic>
        <p:nvPicPr>
          <p:cNvPr id="12" name="Picture 3" descr="F:\DCIM\101MSDCF\DSC02669.JPG"/>
          <p:cNvPicPr>
            <a:picLocks noChangeAspect="1" noChangeArrowheads="1"/>
          </p:cNvPicPr>
          <p:nvPr/>
        </p:nvPicPr>
        <p:blipFill>
          <a:blip r:embed="rId3" cstate="print"/>
          <a:srcRect l="8890"/>
          <a:stretch>
            <a:fillRect/>
          </a:stretch>
        </p:blipFill>
        <p:spPr bwMode="auto">
          <a:xfrm>
            <a:off x="179512" y="1412776"/>
            <a:ext cx="3600400" cy="2996952"/>
          </a:xfrm>
          <a:prstGeom prst="rect">
            <a:avLst/>
          </a:prstGeom>
          <a:noFill/>
        </p:spPr>
      </p:pic>
      <p:pic>
        <p:nvPicPr>
          <p:cNvPr id="11" name="Picture 2" descr="F:\DCIM\101MSDCF\DSC0266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7744" y="4149080"/>
            <a:ext cx="3600400" cy="2520280"/>
          </a:xfrm>
          <a:prstGeom prst="rect">
            <a:avLst/>
          </a:prstGeom>
          <a:noFill/>
        </p:spPr>
      </p:pic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>
          <a:xfrm>
            <a:off x="0" y="476672"/>
            <a:ext cx="7740352" cy="720080"/>
          </a:xfrm>
        </p:spPr>
        <p:txBody>
          <a:bodyPr/>
          <a:lstStyle/>
          <a:p>
            <a:pPr marL="742950" indent="-742950" algn="l"/>
            <a:r>
              <a:rPr lang="ru-RU" sz="3600" b="1" dirty="0" smtClean="0">
                <a:latin typeface="Monotype Corsiva" pitchFamily="66" charset="0"/>
              </a:rPr>
              <a:t>            Оздоровительные </a:t>
            </a:r>
            <a:r>
              <a:rPr lang="ru-RU" sz="3600" b="1" dirty="0" smtClean="0">
                <a:latin typeface="Monotype Corsiva" pitchFamily="66" charset="0"/>
              </a:rPr>
              <a:t>процедуры</a:t>
            </a:r>
            <a:r>
              <a:rPr lang="ru-RU" dirty="0" smtClean="0"/>
              <a:t>: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000" i="1" dirty="0" smtClean="0">
                <a:solidFill>
                  <a:srgbClr val="C00000"/>
                </a:solidFill>
              </a:rPr>
              <a:t>Обширное </a:t>
            </a:r>
            <a:r>
              <a:rPr lang="ru-RU" sz="2000" i="1" dirty="0" smtClean="0">
                <a:solidFill>
                  <a:srgbClr val="C00000"/>
                </a:solidFill>
              </a:rPr>
              <a:t>умывание  </a:t>
            </a:r>
            <a:endParaRPr lang="ru-RU" sz="2000" i="1" dirty="0" smtClean="0">
              <a:solidFill>
                <a:srgbClr val="C00000"/>
              </a:solidFill>
            </a:endParaRPr>
          </a:p>
        </p:txBody>
      </p:sp>
      <p:sp>
        <p:nvSpPr>
          <p:cNvPr id="2" name="Выноска-облако 1"/>
          <p:cNvSpPr/>
          <p:nvPr/>
        </p:nvSpPr>
        <p:spPr>
          <a:xfrm>
            <a:off x="3851920" y="1484784"/>
            <a:ext cx="2736304" cy="2448272"/>
          </a:xfrm>
          <a:prstGeom prst="cloud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pic>
        <p:nvPicPr>
          <p:cNvPr id="28681" name="Picture 10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3968" y="1916832"/>
            <a:ext cx="2088231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1"/>
            <a:ext cx="653447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600" b="1" dirty="0" smtClean="0">
              <a:latin typeface="Monotype Corsiva" pitchFamily="66" charset="0"/>
            </a:endParaRPr>
          </a:p>
          <a:p>
            <a:pPr algn="ctr"/>
            <a:r>
              <a:rPr lang="ru-RU" sz="3600" b="1" dirty="0" smtClean="0">
                <a:latin typeface="Monotype Corsiva" pitchFamily="66" charset="0"/>
              </a:rPr>
              <a:t>Оздоровительные процедуры:</a:t>
            </a:r>
          </a:p>
          <a:p>
            <a:endParaRPr lang="ru-RU" sz="2000" i="1" dirty="0" smtClean="0">
              <a:solidFill>
                <a:srgbClr val="C00000"/>
              </a:solidFill>
            </a:endParaRPr>
          </a:p>
          <a:p>
            <a:r>
              <a:rPr lang="ru-RU" sz="2000" i="1" dirty="0" smtClean="0">
                <a:solidFill>
                  <a:srgbClr val="C00000"/>
                </a:solidFill>
              </a:rPr>
              <a:t>Сон </a:t>
            </a:r>
            <a:r>
              <a:rPr lang="ru-RU" sz="2000" i="1" dirty="0" smtClean="0">
                <a:solidFill>
                  <a:srgbClr val="C00000"/>
                </a:solidFill>
              </a:rPr>
              <a:t>без маек</a:t>
            </a:r>
            <a:endParaRPr lang="ru-RU" sz="2000" i="1" dirty="0">
              <a:solidFill>
                <a:srgbClr val="C00000"/>
              </a:solidFill>
            </a:endParaRPr>
          </a:p>
        </p:txBody>
      </p:sp>
      <p:pic>
        <p:nvPicPr>
          <p:cNvPr id="5" name="Picture 2" descr="F:\Фото\101MSDCF\DSC025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988840"/>
            <a:ext cx="5860032" cy="424847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995120" cy="1143000"/>
          </a:xfrm>
        </p:spPr>
        <p:txBody>
          <a:bodyPr/>
          <a:lstStyle/>
          <a:p>
            <a:r>
              <a:rPr lang="ru-RU" sz="4000" b="1" dirty="0" smtClean="0">
                <a:latin typeface="Monotype Corsiva" pitchFamily="66" charset="0"/>
              </a:rPr>
              <a:t>Нетрадиционные формы работы</a:t>
            </a:r>
            <a:endParaRPr lang="ru-RU" sz="4000" b="1" dirty="0">
              <a:latin typeface="Monotype Corsiva" pitchFamily="66" charset="0"/>
            </a:endParaRPr>
          </a:p>
        </p:txBody>
      </p:sp>
      <p:pic>
        <p:nvPicPr>
          <p:cNvPr id="8194" name="Picture 2" descr="F:\DCIM\101MSDCF\DSC0286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43600" y="2492896"/>
            <a:ext cx="3600400" cy="2520280"/>
          </a:xfrm>
          <a:prstGeom prst="rect">
            <a:avLst/>
          </a:prstGeom>
          <a:noFill/>
        </p:spPr>
      </p:pic>
      <p:pic>
        <p:nvPicPr>
          <p:cNvPr id="8196" name="Picture 4" descr="F:\DCIM\101MSDCF\DSC02843.JPG"/>
          <p:cNvPicPr>
            <a:picLocks noChangeAspect="1" noChangeArrowheads="1"/>
          </p:cNvPicPr>
          <p:nvPr/>
        </p:nvPicPr>
        <p:blipFill>
          <a:blip r:embed="rId3" cstate="print"/>
          <a:srcRect l="15351" t="19609" r="14649"/>
          <a:stretch>
            <a:fillRect/>
          </a:stretch>
        </p:blipFill>
        <p:spPr bwMode="auto">
          <a:xfrm rot="21103729">
            <a:off x="2939440" y="3792754"/>
            <a:ext cx="3240360" cy="25649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195" name="Picture 3" descr="F:\DCIM\101MSDCF\DSC02853.JPG"/>
          <p:cNvPicPr>
            <a:picLocks noChangeAspect="1" noChangeArrowheads="1"/>
          </p:cNvPicPr>
          <p:nvPr/>
        </p:nvPicPr>
        <p:blipFill>
          <a:blip r:embed="rId4" cstate="print">
            <a:lum bright="-10000"/>
          </a:blip>
          <a:srcRect b="14286"/>
          <a:stretch>
            <a:fillRect/>
          </a:stretch>
        </p:blipFill>
        <p:spPr bwMode="auto">
          <a:xfrm>
            <a:off x="1835696" y="1412776"/>
            <a:ext cx="4104456" cy="2520280"/>
          </a:xfrm>
          <a:prstGeom prst="rect">
            <a:avLst/>
          </a:prstGeom>
          <a:noFill/>
        </p:spPr>
      </p:pic>
      <p:pic>
        <p:nvPicPr>
          <p:cNvPr id="8197" name="Picture 5" descr="F:\DCIM\101MSDCF\DSC0284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115920">
            <a:off x="-143985" y="3946739"/>
            <a:ext cx="2894247" cy="201523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1234</TotalTime>
  <Words>145</Words>
  <Application>Microsoft Office PowerPoint</Application>
  <PresentationFormat>Экран (4:3)</PresentationFormat>
  <Paragraphs>41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  </vt:lpstr>
      <vt:lpstr>ЦЕЛИ:</vt:lpstr>
      <vt:lpstr>Утренняя гимнастика:</vt:lpstr>
      <vt:lpstr>                     Прогулка:</vt:lpstr>
      <vt:lpstr>     Игры в режимные моменты  </vt:lpstr>
      <vt:lpstr>Слайд 6</vt:lpstr>
      <vt:lpstr>            Оздоровительные процедуры:  Обширное умывание  </vt:lpstr>
      <vt:lpstr>Слайд 8</vt:lpstr>
      <vt:lpstr>Нетрадиционные формы работы</vt:lpstr>
      <vt:lpstr>        Летние праздники и развлечения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Федотова Виктория Александровна</dc:creator>
  <cp:lastModifiedBy>User</cp:lastModifiedBy>
  <cp:revision>112</cp:revision>
  <dcterms:created xsi:type="dcterms:W3CDTF">2011-01-05T19:20:23Z</dcterms:created>
  <dcterms:modified xsi:type="dcterms:W3CDTF">2013-09-07T10:55:52Z</dcterms:modified>
</cp:coreProperties>
</file>